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9900"/>
    <a:srgbClr val="7B7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6" autoAdjust="0"/>
    <p:restoredTop sz="94660"/>
  </p:normalViewPr>
  <p:slideViewPr>
    <p:cSldViewPr>
      <p:cViewPr varScale="1">
        <p:scale>
          <a:sx n="87" d="100"/>
          <a:sy n="87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22FE-C1BE-436F-A98A-7FFC5523C7A0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8174-91B1-4A82-A9A4-8CECC615F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9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22FE-C1BE-436F-A98A-7FFC5523C7A0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8174-91B1-4A82-A9A4-8CECC615F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2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22FE-C1BE-436F-A98A-7FFC5523C7A0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8174-91B1-4A82-A9A4-8CECC615F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34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22FE-C1BE-436F-A98A-7FFC5523C7A0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8174-91B1-4A82-A9A4-8CECC615F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49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22FE-C1BE-436F-A98A-7FFC5523C7A0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8174-91B1-4A82-A9A4-8CECC615F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20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22FE-C1BE-436F-A98A-7FFC5523C7A0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8174-91B1-4A82-A9A4-8CECC615F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66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22FE-C1BE-436F-A98A-7FFC5523C7A0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8174-91B1-4A82-A9A4-8CECC615F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3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22FE-C1BE-436F-A98A-7FFC5523C7A0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8174-91B1-4A82-A9A4-8CECC615F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6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22FE-C1BE-436F-A98A-7FFC5523C7A0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8174-91B1-4A82-A9A4-8CECC615F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88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22FE-C1BE-436F-A98A-7FFC5523C7A0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8174-91B1-4A82-A9A4-8CECC615F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15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22FE-C1BE-436F-A98A-7FFC5523C7A0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D8174-91B1-4A82-A9A4-8CECC615F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2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22FE-C1BE-436F-A98A-7FFC5523C7A0}" type="datetimeFigureOut">
              <a:rPr lang="fr-FR" smtClean="0"/>
              <a:t>10/03/2019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D8174-91B1-4A82-A9A4-8CECC615FA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18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/>
          </a:bodyPr>
          <a:lstStyle/>
          <a:p>
            <a:r>
              <a:rPr lang="fr-FR" sz="5400" spc="100" dirty="0" smtClean="0">
                <a:solidFill>
                  <a:srgbClr val="CC9900"/>
                </a:solidFill>
                <a:latin typeface="Berlin Sans FB" panose="020E0602020502020306" pitchFamily="34" charset="0"/>
              </a:rPr>
              <a:t>Le Jeu des Sandwiches</a:t>
            </a:r>
            <a:endParaRPr lang="fr-FR" sz="5400" spc="100" dirty="0">
              <a:solidFill>
                <a:srgbClr val="CC99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7416824" cy="2304256"/>
          </a:xfrm>
        </p:spPr>
        <p:txBody>
          <a:bodyPr>
            <a:noAutofit/>
          </a:bodyPr>
          <a:lstStyle/>
          <a:p>
            <a:r>
              <a:rPr lang="fr-FR" sz="2800" spc="100" dirty="0" smtClean="0">
                <a:solidFill>
                  <a:srgbClr val="7B7B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 Jouer, c’est apprendre. . . à vivre ensemble,</a:t>
            </a:r>
          </a:p>
          <a:p>
            <a:r>
              <a:rPr lang="fr-FR" sz="2800" spc="100" dirty="0" smtClean="0">
                <a:solidFill>
                  <a:srgbClr val="7B7B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à connaître l’environnement, . . . à coopérer. »</a:t>
            </a:r>
            <a:br>
              <a:rPr lang="fr-FR" sz="2800" spc="100" dirty="0" smtClean="0">
                <a:solidFill>
                  <a:srgbClr val="7B7B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fr-FR" sz="2800" spc="100" dirty="0" smtClean="0">
              <a:solidFill>
                <a:srgbClr val="7B7B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r-FR" sz="2800" i="1" spc="100" dirty="0" err="1" smtClean="0">
                <a:solidFill>
                  <a:srgbClr val="7B7B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Arvid</a:t>
            </a:r>
            <a:r>
              <a:rPr lang="fr-FR" sz="2800" i="1" spc="100" dirty="0" smtClean="0">
                <a:solidFill>
                  <a:srgbClr val="7B7B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sz="2800" i="1" spc="100" dirty="0" err="1" smtClean="0">
                <a:solidFill>
                  <a:srgbClr val="7B7B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Bengtsson</a:t>
            </a:r>
            <a:r>
              <a:rPr lang="fr-FR" sz="2800" i="1" spc="100" dirty="0" smtClean="0">
                <a:solidFill>
                  <a:srgbClr val="7B7B7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fr-FR" sz="2800" i="1" spc="100" dirty="0">
              <a:solidFill>
                <a:srgbClr val="7B7B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8680"/>
            <a:ext cx="25050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29630"/>
            <a:ext cx="11239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9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100" dirty="0" smtClean="0">
                <a:solidFill>
                  <a:srgbClr val="CC9900"/>
                </a:solidFill>
                <a:latin typeface="Berlin Sans FB" panose="020E0602020502020306" pitchFamily="34" charset="0"/>
              </a:rPr>
              <a:t>Expérimentations en classe</a:t>
            </a:r>
            <a:endParaRPr lang="fr-FR" spc="100" dirty="0">
              <a:solidFill>
                <a:srgbClr val="CC99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Expérimentation 1 : 2 classes de 3</a:t>
            </a:r>
            <a:r>
              <a:rPr lang="fr-FR" baseline="30000" dirty="0" smtClean="0"/>
              <a:t>ème</a:t>
            </a:r>
            <a:r>
              <a:rPr lang="fr-FR" dirty="0" smtClean="0"/>
              <a:t> en AP</a:t>
            </a:r>
          </a:p>
          <a:p>
            <a:r>
              <a:rPr lang="fr-FR" dirty="0" smtClean="0"/>
              <a:t>Expérimentation 2 : Défis Cycle 3</a:t>
            </a:r>
          </a:p>
          <a:p>
            <a:r>
              <a:rPr lang="fr-FR" dirty="0" smtClean="0"/>
              <a:t>Expérimentation 3 : </a:t>
            </a:r>
            <a:r>
              <a:rPr lang="fr-FR" dirty="0" smtClean="0"/>
              <a:t>Solutions avec contraintes</a:t>
            </a:r>
            <a:endParaRPr lang="fr-FR" dirty="0" smtClean="0"/>
          </a:p>
          <a:p>
            <a:r>
              <a:rPr lang="fr-FR" dirty="0" smtClean="0"/>
              <a:t>Toute autre proposition d’adaptation du jeu est la bienvenue !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341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100" dirty="0" smtClean="0">
                <a:solidFill>
                  <a:srgbClr val="CC9900"/>
                </a:solidFill>
                <a:latin typeface="Berlin Sans FB" panose="020E0602020502020306" pitchFamily="34" charset="0"/>
              </a:rPr>
              <a:t>Petite histoire</a:t>
            </a:r>
            <a:endParaRPr lang="fr-FR" spc="100" dirty="0">
              <a:solidFill>
                <a:srgbClr val="CC99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pc="10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Ce jeu a été inventé en juin 2009 par Jean-Christophe DELEDICQ et Gérard MARTIN, aidés par Régis SEIGLE.</a:t>
            </a:r>
          </a:p>
          <a:p>
            <a:pPr marL="0" indent="0">
              <a:buNone/>
            </a:pPr>
            <a:endParaRPr lang="fr-FR" spc="100" dirty="0" smtClean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fr-FR" spc="100" dirty="0" smtClean="0"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Il a été expérimenté pour la première fois au camp de vacances du Kangourou des mathématiques à Tours en Juillet 2009.</a:t>
            </a:r>
            <a:endParaRPr lang="fr-FR" spc="100" dirty="0">
              <a:latin typeface="+mj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5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pc="100" dirty="0" smtClean="0">
                <a:solidFill>
                  <a:srgbClr val="CC9900"/>
                </a:solidFill>
                <a:latin typeface="Berlin Sans FB" panose="020E0602020502020306" pitchFamily="34" charset="0"/>
              </a:rPr>
              <a:t>Un jeu de calcul mental en équipe</a:t>
            </a:r>
            <a:endParaRPr lang="fr-FR" spc="100" dirty="0">
              <a:solidFill>
                <a:srgbClr val="CC99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fr-FR" dirty="0" smtClean="0"/>
              <a:t>Ce jeu porte sur le calcul mental.</a:t>
            </a:r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dirty="0" smtClean="0"/>
              <a:t> Il se joue en équipe.</a:t>
            </a:r>
          </a:p>
          <a:p>
            <a:pPr lvl="1"/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574186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27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338" y="260648"/>
            <a:ext cx="6995120" cy="1143000"/>
          </a:xfrm>
        </p:spPr>
        <p:txBody>
          <a:bodyPr/>
          <a:lstStyle/>
          <a:p>
            <a:pPr algn="l"/>
            <a:r>
              <a:rPr lang="fr-FR" spc="100" dirty="0" smtClean="0">
                <a:solidFill>
                  <a:srgbClr val="CC9900"/>
                </a:solidFill>
                <a:latin typeface="Berlin Sans FB" panose="020E0602020502020306" pitchFamily="34" charset="0"/>
              </a:rPr>
              <a:t>Préparation </a:t>
            </a:r>
            <a:r>
              <a:rPr lang="fr-FR" spc="100" dirty="0" smtClean="0">
                <a:solidFill>
                  <a:srgbClr val="CC9900"/>
                </a:solidFill>
                <a:latin typeface="Berlin Sans FB" panose="020E0602020502020306" pitchFamily="34" charset="0"/>
              </a:rPr>
              <a:t>du jeu</a:t>
            </a:r>
            <a:endParaRPr lang="fr-FR" spc="100" dirty="0">
              <a:solidFill>
                <a:srgbClr val="CC99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Une équipe est constituée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de 7 joueurs.</a:t>
            </a:r>
          </a:p>
          <a:p>
            <a:r>
              <a:rPr lang="fr-FR" dirty="0" smtClean="0"/>
              <a:t>Chaque joueur revêt une chasuble portant un symbole devant et un symbole derrière.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Il ne pourra alors matérialiser qu’un seul symbole dans le calcul proposé par l’équipe.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8238629" cy="157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lozano.maths.free.fr/irem/partagesMails/pancartesJeuSandwich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062" y="332656"/>
            <a:ext cx="3672408" cy="206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44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100" dirty="0" smtClean="0">
                <a:solidFill>
                  <a:srgbClr val="CC9900"/>
                </a:solidFill>
                <a:latin typeface="Berlin Sans FB" panose="020E0602020502020306" pitchFamily="34" charset="0"/>
              </a:rPr>
              <a:t>Déroulement du jeu</a:t>
            </a:r>
            <a:endParaRPr lang="fr-FR" spc="100" dirty="0">
              <a:solidFill>
                <a:srgbClr val="CC99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Position des équipes : en arc de cercle autour de l’arbitre</a:t>
            </a:r>
          </a:p>
          <a:p>
            <a:r>
              <a:rPr lang="fr-FR" dirty="0" smtClean="0"/>
              <a:t>Lieu : dans un cour, un hall,…</a:t>
            </a:r>
          </a:p>
          <a:p>
            <a:r>
              <a:rPr lang="fr-FR" dirty="0" smtClean="0"/>
              <a:t>L’arbitre propose un nombre résultat.</a:t>
            </a:r>
          </a:p>
          <a:p>
            <a:r>
              <a:rPr lang="fr-FR" dirty="0" smtClean="0"/>
              <a:t>Les équipes cherchent le calcul menant à ce résultat.</a:t>
            </a:r>
          </a:p>
          <a:p>
            <a:r>
              <a:rPr lang="fr-FR" dirty="0" smtClean="0"/>
              <a:t>Celle qui trouve le propose à l’arbitre, les élèves se positionnant dans le bon ordre.</a:t>
            </a:r>
          </a:p>
        </p:txBody>
      </p:sp>
    </p:spTree>
    <p:extLst>
      <p:ext uri="{BB962C8B-B14F-4D97-AF65-F5344CB8AC3E}">
        <p14:creationId xmlns:p14="http://schemas.microsoft.com/office/powerpoint/2010/main" val="362088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100" dirty="0" smtClean="0">
                <a:solidFill>
                  <a:srgbClr val="CC9900"/>
                </a:solidFill>
                <a:latin typeface="Berlin Sans FB" panose="020E0602020502020306" pitchFamily="34" charset="0"/>
              </a:rPr>
              <a:t>Un exemple :</a:t>
            </a:r>
            <a:endParaRPr lang="fr-FR" spc="100" dirty="0">
              <a:solidFill>
                <a:srgbClr val="CC9900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51520" y="1268760"/>
            <a:ext cx="87233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Le nombre résultat est 18.</a:t>
            </a:r>
          </a:p>
          <a:p>
            <a:r>
              <a:rPr lang="fr-FR" dirty="0" smtClean="0"/>
              <a:t>Voici le calcul proposé par une équipe :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547698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2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fr-FR" sz="8800" spc="100" dirty="0" smtClean="0">
                <a:solidFill>
                  <a:srgbClr val="CC9900"/>
                </a:solidFill>
                <a:latin typeface="Berlin Sans FB" panose="020E0602020502020306" pitchFamily="34" charset="0"/>
              </a:rPr>
              <a:t>A vous de jouer !</a:t>
            </a:r>
            <a:endParaRPr lang="fr-FR" sz="8800" spc="100" dirty="0">
              <a:solidFill>
                <a:srgbClr val="CC99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7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CC9900"/>
                </a:solidFill>
              </a:rPr>
              <a:t>Quels sont les objectifs recherchés dans ce jeu</a:t>
            </a:r>
            <a:r>
              <a:rPr lang="fr-FR" dirty="0">
                <a:solidFill>
                  <a:srgbClr val="CC9900"/>
                </a:solidFill>
              </a:rPr>
              <a:t> ?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70654" y="2825228"/>
            <a:ext cx="8229600" cy="2121025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Mise </a:t>
            </a:r>
            <a:r>
              <a:rPr lang="fr-FR" dirty="0"/>
              <a:t>en avant 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 smtClean="0"/>
              <a:t>des capacités </a:t>
            </a:r>
            <a:r>
              <a:rPr lang="fr-FR" dirty="0"/>
              <a:t>de calcul des </a:t>
            </a:r>
            <a:r>
              <a:rPr lang="fr-FR" dirty="0" smtClean="0"/>
              <a:t>élèves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 smtClean="0"/>
              <a:t>des manières d’appréhender un nombre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d</a:t>
            </a:r>
            <a:r>
              <a:rPr lang="fr-FR" dirty="0" smtClean="0"/>
              <a:t>es facultés d’organisation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FR" dirty="0"/>
              <a:t>d</a:t>
            </a:r>
            <a:r>
              <a:rPr lang="fr-FR" dirty="0" smtClean="0"/>
              <a:t>es prises d’initiatives</a:t>
            </a:r>
            <a:endParaRPr lang="fr-FR" dirty="0"/>
          </a:p>
          <a:p>
            <a:endParaRPr lang="fr-FR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89072" y="2597697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395536" y="580526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…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87584" y="1805091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Diversité dans les calculs (parenthèses, puissances,…)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30248" y="499209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Evaluation des compétences mises en jeu (calculer, coopérer,…)</a:t>
            </a:r>
          </a:p>
        </p:txBody>
      </p:sp>
    </p:spTree>
    <p:extLst>
      <p:ext uri="{BB962C8B-B14F-4D97-AF65-F5344CB8AC3E}">
        <p14:creationId xmlns:p14="http://schemas.microsoft.com/office/powerpoint/2010/main" val="380333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CC9900"/>
                </a:solidFill>
              </a:rPr>
              <a:t>Quelles </a:t>
            </a:r>
            <a:r>
              <a:rPr lang="fr-FR" dirty="0" smtClean="0">
                <a:solidFill>
                  <a:srgbClr val="CC9900"/>
                </a:solidFill>
              </a:rPr>
              <a:t>difficultés peuvent rencontrer les groupes d’élèves</a:t>
            </a:r>
            <a:r>
              <a:rPr lang="fr-FR" dirty="0">
                <a:solidFill>
                  <a:srgbClr val="CC9900"/>
                </a:solidFill>
              </a:rPr>
              <a:t> ?</a:t>
            </a:r>
          </a:p>
        </p:txBody>
      </p:sp>
    </p:spTree>
    <p:extLst>
      <p:ext uri="{BB962C8B-B14F-4D97-AF65-F5344CB8AC3E}">
        <p14:creationId xmlns:p14="http://schemas.microsoft.com/office/powerpoint/2010/main" val="145957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8122</TotalTime>
  <Words>281</Words>
  <Application>Microsoft Office PowerPoint</Application>
  <PresentationFormat>Affichage à l'écran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Le Jeu des Sandwiches</vt:lpstr>
      <vt:lpstr>Petite histoire</vt:lpstr>
      <vt:lpstr>Un jeu de calcul mental en équipe</vt:lpstr>
      <vt:lpstr>Préparation du jeu</vt:lpstr>
      <vt:lpstr>Déroulement du jeu</vt:lpstr>
      <vt:lpstr>Un exemple :</vt:lpstr>
      <vt:lpstr>A vous de jouer !</vt:lpstr>
      <vt:lpstr>Quels sont les objectifs recherchés dans ce jeu ?</vt:lpstr>
      <vt:lpstr>Quelles difficultés peuvent rencontrer les groupes d’élèves ?</vt:lpstr>
      <vt:lpstr>Expérimentations en classe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Jeu des Sandwiches</dc:title>
  <dc:creator>Windows User</dc:creator>
  <cp:lastModifiedBy>Windows User</cp:lastModifiedBy>
  <cp:revision>64</cp:revision>
  <dcterms:created xsi:type="dcterms:W3CDTF">2019-02-22T12:10:49Z</dcterms:created>
  <dcterms:modified xsi:type="dcterms:W3CDTF">2019-03-10T12:32:25Z</dcterms:modified>
</cp:coreProperties>
</file>